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272" r:id="rId2"/>
    <p:sldId id="265" r:id="rId3"/>
    <p:sldId id="273" r:id="rId4"/>
    <p:sldId id="261" r:id="rId5"/>
    <p:sldId id="262" r:id="rId6"/>
    <p:sldId id="275" r:id="rId7"/>
    <p:sldId id="266" r:id="rId8"/>
    <p:sldId id="267" r:id="rId9"/>
    <p:sldId id="268" r:id="rId10"/>
    <p:sldId id="269" r:id="rId11"/>
    <p:sldId id="276" r:id="rId12"/>
    <p:sldId id="264" r:id="rId13"/>
    <p:sldId id="270" r:id="rId14"/>
    <p:sldId id="278" r:id="rId15"/>
    <p:sldId id="274" r:id="rId16"/>
    <p:sldId id="277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akel Sorathia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575" autoAdjust="0"/>
  </p:normalViewPr>
  <p:slideViewPr>
    <p:cSldViewPr snapToGrid="0" snapToObjects="1">
      <p:cViewPr>
        <p:scale>
          <a:sx n="161" d="100"/>
          <a:sy n="161" d="100"/>
        </p:scale>
        <p:origin x="-432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  <c:txPr>
        <a:bodyPr/>
        <a:lstStyle/>
        <a:p>
          <a:pPr>
            <a:defRPr sz="2000"/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2012-Baseline</c:v>
                </c:pt>
                <c:pt idx="1">
                  <c:v>2013</c:v>
                </c:pt>
                <c:pt idx="2">
                  <c:v>2014</c:v>
                </c:pt>
              </c:strCache>
            </c:strRef>
          </c:cat>
          <c:val>
            <c:numRef>
              <c:f>Sheet1!$B$2:$B$4</c:f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YOY Increase in Excellent Rating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2012-Baseline</c:v>
                </c:pt>
                <c:pt idx="1">
                  <c:v>2013</c:v>
                </c:pt>
                <c:pt idx="2">
                  <c:v>2014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0.0</c:v>
                </c:pt>
                <c:pt idx="1">
                  <c:v>0.05</c:v>
                </c:pt>
                <c:pt idx="2">
                  <c:v>0.24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4388168"/>
        <c:axId val="2144195400"/>
      </c:barChart>
      <c:catAx>
        <c:axId val="-21243881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44195400"/>
        <c:crosses val="autoZero"/>
        <c:auto val="1"/>
        <c:lblAlgn val="ctr"/>
        <c:lblOffset val="100"/>
        <c:noMultiLvlLbl val="0"/>
      </c:catAx>
      <c:valAx>
        <c:axId val="2144195400"/>
        <c:scaling>
          <c:orientation val="minMax"/>
        </c:scaling>
        <c:delete val="0"/>
        <c:axPos val="l"/>
        <c:majorGridlines/>
        <c:numFmt formatCode="0.00%" sourceLinked="0"/>
        <c:majorTickMark val="out"/>
        <c:minorTickMark val="none"/>
        <c:tickLblPos val="nextTo"/>
        <c:crossAx val="-21243881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F179DB-63A4-497B-9E3B-1248D8F954C7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</dgm:pt>
    <dgm:pt modelId="{D700A578-22AC-4AC4-B19D-EEC2B03EE205}">
      <dgm:prSet phldrT="[Text]"/>
      <dgm:spPr/>
      <dgm:t>
        <a:bodyPr/>
        <a:lstStyle/>
        <a:p>
          <a:r>
            <a:rPr lang="en-US" dirty="0" smtClean="0"/>
            <a:t>Fan Experience</a:t>
          </a:r>
          <a:endParaRPr lang="en-US" dirty="0"/>
        </a:p>
      </dgm:t>
    </dgm:pt>
    <dgm:pt modelId="{48654408-5893-4D67-B2A9-622DAC538D62}" type="parTrans" cxnId="{0C7A4D47-DBB6-467D-BBA6-D448066EBF70}">
      <dgm:prSet/>
      <dgm:spPr/>
      <dgm:t>
        <a:bodyPr/>
        <a:lstStyle/>
        <a:p>
          <a:endParaRPr lang="en-US"/>
        </a:p>
      </dgm:t>
    </dgm:pt>
    <dgm:pt modelId="{DC5DC1CD-DB26-4968-9215-832CFC049E70}" type="sibTrans" cxnId="{0C7A4D47-DBB6-467D-BBA6-D448066EBF70}">
      <dgm:prSet/>
      <dgm:spPr/>
      <dgm:t>
        <a:bodyPr/>
        <a:lstStyle/>
        <a:p>
          <a:endParaRPr lang="en-US"/>
        </a:p>
      </dgm:t>
    </dgm:pt>
    <dgm:pt modelId="{1A08919D-CDEA-408E-9EB8-A58327CF06C0}">
      <dgm:prSet phldrT="[Text]"/>
      <dgm:spPr/>
      <dgm:t>
        <a:bodyPr/>
        <a:lstStyle/>
        <a:p>
          <a:r>
            <a:rPr lang="en-US" dirty="0" smtClean="0"/>
            <a:t>Employee Experience</a:t>
          </a:r>
          <a:endParaRPr lang="en-US" dirty="0"/>
        </a:p>
      </dgm:t>
    </dgm:pt>
    <dgm:pt modelId="{45BDCA64-909B-4281-82F5-52D5BD8C58A2}" type="parTrans" cxnId="{1C4E63E9-94E4-44E8-855A-7B2BA7E70DED}">
      <dgm:prSet/>
      <dgm:spPr/>
      <dgm:t>
        <a:bodyPr/>
        <a:lstStyle/>
        <a:p>
          <a:endParaRPr lang="en-US"/>
        </a:p>
      </dgm:t>
    </dgm:pt>
    <dgm:pt modelId="{DA8B04F3-B929-428F-8780-D3CE92B63C26}" type="sibTrans" cxnId="{1C4E63E9-94E4-44E8-855A-7B2BA7E70DED}">
      <dgm:prSet/>
      <dgm:spPr/>
      <dgm:t>
        <a:bodyPr/>
        <a:lstStyle/>
        <a:p>
          <a:endParaRPr lang="en-US"/>
        </a:p>
      </dgm:t>
    </dgm:pt>
    <dgm:pt modelId="{C461EAEA-A9CF-45BF-950C-B2AFFA50CE1E}">
      <dgm:prSet phldrT="[Text]"/>
      <dgm:spPr/>
      <dgm:t>
        <a:bodyPr/>
        <a:lstStyle/>
        <a:p>
          <a:r>
            <a:rPr lang="en-US" dirty="0" smtClean="0"/>
            <a:t>Dollars &amp; Sense</a:t>
          </a:r>
          <a:endParaRPr lang="en-US" dirty="0"/>
        </a:p>
      </dgm:t>
    </dgm:pt>
    <dgm:pt modelId="{68FA622B-B7E9-4828-8A19-D4EF6BA92BFB}" type="parTrans" cxnId="{193D77DA-9DCF-4B97-B2C0-D3FF4E73F3B7}">
      <dgm:prSet/>
      <dgm:spPr/>
      <dgm:t>
        <a:bodyPr/>
        <a:lstStyle/>
        <a:p>
          <a:endParaRPr lang="en-US"/>
        </a:p>
      </dgm:t>
    </dgm:pt>
    <dgm:pt modelId="{35232C6D-3B7B-488F-8F9D-5E8506187521}" type="sibTrans" cxnId="{193D77DA-9DCF-4B97-B2C0-D3FF4E73F3B7}">
      <dgm:prSet/>
      <dgm:spPr/>
      <dgm:t>
        <a:bodyPr/>
        <a:lstStyle/>
        <a:p>
          <a:endParaRPr lang="en-US"/>
        </a:p>
      </dgm:t>
    </dgm:pt>
    <dgm:pt modelId="{CB7B4E4B-3FF1-48AE-B0AE-CFD4A36B9EA4}" type="pres">
      <dgm:prSet presAssocID="{D8F179DB-63A4-497B-9E3B-1248D8F954C7}" presName="Name0" presStyleCnt="0">
        <dgm:presLayoutVars>
          <dgm:dir/>
          <dgm:resizeHandles val="exact"/>
        </dgm:presLayoutVars>
      </dgm:prSet>
      <dgm:spPr/>
    </dgm:pt>
    <dgm:pt modelId="{9F931787-C67C-4BBD-B74C-7E51F4AFD6A5}" type="pres">
      <dgm:prSet presAssocID="{D8F179DB-63A4-497B-9E3B-1248D8F954C7}" presName="fgShape" presStyleLbl="fgShp" presStyleIdx="0" presStyleCnt="1"/>
      <dgm:spPr/>
    </dgm:pt>
    <dgm:pt modelId="{B5750A60-8CA6-47B1-8040-A266EFDD44AA}" type="pres">
      <dgm:prSet presAssocID="{D8F179DB-63A4-497B-9E3B-1248D8F954C7}" presName="linComp" presStyleCnt="0"/>
      <dgm:spPr/>
    </dgm:pt>
    <dgm:pt modelId="{0FEE0B94-2429-486A-BD35-28987F6AC1B1}" type="pres">
      <dgm:prSet presAssocID="{D700A578-22AC-4AC4-B19D-EEC2B03EE205}" presName="compNode" presStyleCnt="0"/>
      <dgm:spPr/>
    </dgm:pt>
    <dgm:pt modelId="{8631C6A1-BDC8-4DD2-93B0-B8565B02E3E8}" type="pres">
      <dgm:prSet presAssocID="{D700A578-22AC-4AC4-B19D-EEC2B03EE205}" presName="bkgdShape" presStyleLbl="node1" presStyleIdx="0" presStyleCnt="3"/>
      <dgm:spPr/>
      <dgm:t>
        <a:bodyPr/>
        <a:lstStyle/>
        <a:p>
          <a:endParaRPr lang="en-US"/>
        </a:p>
      </dgm:t>
    </dgm:pt>
    <dgm:pt modelId="{AAD9384D-3E13-4EE8-AE56-A1C0DF497EBC}" type="pres">
      <dgm:prSet presAssocID="{D700A578-22AC-4AC4-B19D-EEC2B03EE205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DB9035-32B6-4B8B-9F14-0FCE0B1C288F}" type="pres">
      <dgm:prSet presAssocID="{D700A578-22AC-4AC4-B19D-EEC2B03EE205}" presName="invisiNode" presStyleLbl="node1" presStyleIdx="0" presStyleCnt="3"/>
      <dgm:spPr/>
    </dgm:pt>
    <dgm:pt modelId="{AB14B517-1347-4039-A198-68E39E02CFB0}" type="pres">
      <dgm:prSet presAssocID="{D700A578-22AC-4AC4-B19D-EEC2B03EE205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B3F87576-1F58-4707-9DAF-9528BB28E343}" type="pres">
      <dgm:prSet presAssocID="{DC5DC1CD-DB26-4968-9215-832CFC049E7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6B3E1E6-DB1F-4D6D-B1BF-317C8CFE20B6}" type="pres">
      <dgm:prSet presAssocID="{1A08919D-CDEA-408E-9EB8-A58327CF06C0}" presName="compNode" presStyleCnt="0"/>
      <dgm:spPr/>
    </dgm:pt>
    <dgm:pt modelId="{A18C92BF-F62F-4B2C-B467-FC08C390E530}" type="pres">
      <dgm:prSet presAssocID="{1A08919D-CDEA-408E-9EB8-A58327CF06C0}" presName="bkgdShape" presStyleLbl="node1" presStyleIdx="1" presStyleCnt="3"/>
      <dgm:spPr/>
      <dgm:t>
        <a:bodyPr/>
        <a:lstStyle/>
        <a:p>
          <a:endParaRPr lang="en-US"/>
        </a:p>
      </dgm:t>
    </dgm:pt>
    <dgm:pt modelId="{5197F8CB-0D3C-46A6-B02C-769E72CF3E29}" type="pres">
      <dgm:prSet presAssocID="{1A08919D-CDEA-408E-9EB8-A58327CF06C0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69C619-971C-46AF-A329-9BEC369AC9FD}" type="pres">
      <dgm:prSet presAssocID="{1A08919D-CDEA-408E-9EB8-A58327CF06C0}" presName="invisiNode" presStyleLbl="node1" presStyleIdx="1" presStyleCnt="3"/>
      <dgm:spPr/>
    </dgm:pt>
    <dgm:pt modelId="{B0A9FDEF-29AA-4273-9759-6D2FEFE9AF0D}" type="pres">
      <dgm:prSet presAssocID="{1A08919D-CDEA-408E-9EB8-A58327CF06C0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36C96CF9-CDA0-4176-9BFE-4A970F984B7E}" type="pres">
      <dgm:prSet presAssocID="{DA8B04F3-B929-428F-8780-D3CE92B63C2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0C8B152-CF2B-4FB9-A44C-51F19D23FB00}" type="pres">
      <dgm:prSet presAssocID="{C461EAEA-A9CF-45BF-950C-B2AFFA50CE1E}" presName="compNode" presStyleCnt="0"/>
      <dgm:spPr/>
    </dgm:pt>
    <dgm:pt modelId="{7917A628-E8AF-4FB9-99F5-D030A6651817}" type="pres">
      <dgm:prSet presAssocID="{C461EAEA-A9CF-45BF-950C-B2AFFA50CE1E}" presName="bkgdShape" presStyleLbl="node1" presStyleIdx="2" presStyleCnt="3"/>
      <dgm:spPr/>
      <dgm:t>
        <a:bodyPr/>
        <a:lstStyle/>
        <a:p>
          <a:endParaRPr lang="en-US"/>
        </a:p>
      </dgm:t>
    </dgm:pt>
    <dgm:pt modelId="{81EC6835-D72A-420E-9A6B-7469A80EE9AE}" type="pres">
      <dgm:prSet presAssocID="{C461EAEA-A9CF-45BF-950C-B2AFFA50CE1E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7C8E02-7467-43EA-BD92-D01637BD4808}" type="pres">
      <dgm:prSet presAssocID="{C461EAEA-A9CF-45BF-950C-B2AFFA50CE1E}" presName="invisiNode" presStyleLbl="node1" presStyleIdx="2" presStyleCnt="3"/>
      <dgm:spPr/>
    </dgm:pt>
    <dgm:pt modelId="{C3521657-7AC4-4843-9F80-DE00F9D22B04}" type="pres">
      <dgm:prSet presAssocID="{C461EAEA-A9CF-45BF-950C-B2AFFA50CE1E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7C887800-B7F9-4C4C-A46D-D4878A40B468}" type="presOf" srcId="{D700A578-22AC-4AC4-B19D-EEC2B03EE205}" destId="{8631C6A1-BDC8-4DD2-93B0-B8565B02E3E8}" srcOrd="0" destOrd="0" presId="urn:microsoft.com/office/officeart/2005/8/layout/hList7"/>
    <dgm:cxn modelId="{E3E8A89D-EC7C-4F6A-A941-C49C3EECB568}" type="presOf" srcId="{D8F179DB-63A4-497B-9E3B-1248D8F954C7}" destId="{CB7B4E4B-3FF1-48AE-B0AE-CFD4A36B9EA4}" srcOrd="0" destOrd="0" presId="urn:microsoft.com/office/officeart/2005/8/layout/hList7"/>
    <dgm:cxn modelId="{0C7A4D47-DBB6-467D-BBA6-D448066EBF70}" srcId="{D8F179DB-63A4-497B-9E3B-1248D8F954C7}" destId="{D700A578-22AC-4AC4-B19D-EEC2B03EE205}" srcOrd="0" destOrd="0" parTransId="{48654408-5893-4D67-B2A9-622DAC538D62}" sibTransId="{DC5DC1CD-DB26-4968-9215-832CFC049E70}"/>
    <dgm:cxn modelId="{D15183F4-A455-4CEA-8B4A-81E250363377}" type="presOf" srcId="{1A08919D-CDEA-408E-9EB8-A58327CF06C0}" destId="{A18C92BF-F62F-4B2C-B467-FC08C390E530}" srcOrd="0" destOrd="0" presId="urn:microsoft.com/office/officeart/2005/8/layout/hList7"/>
    <dgm:cxn modelId="{742707C6-2528-4B45-AC13-285C454E2FDD}" type="presOf" srcId="{C461EAEA-A9CF-45BF-950C-B2AFFA50CE1E}" destId="{7917A628-E8AF-4FB9-99F5-D030A6651817}" srcOrd="0" destOrd="0" presId="urn:microsoft.com/office/officeart/2005/8/layout/hList7"/>
    <dgm:cxn modelId="{D7531977-8902-4913-96B8-414BC953BCE8}" type="presOf" srcId="{D700A578-22AC-4AC4-B19D-EEC2B03EE205}" destId="{AAD9384D-3E13-4EE8-AE56-A1C0DF497EBC}" srcOrd="1" destOrd="0" presId="urn:microsoft.com/office/officeart/2005/8/layout/hList7"/>
    <dgm:cxn modelId="{FA8DB660-B8C2-4AEA-A7A2-B88E5E45DDAE}" type="presOf" srcId="{C461EAEA-A9CF-45BF-950C-B2AFFA50CE1E}" destId="{81EC6835-D72A-420E-9A6B-7469A80EE9AE}" srcOrd="1" destOrd="0" presId="urn:microsoft.com/office/officeart/2005/8/layout/hList7"/>
    <dgm:cxn modelId="{D37D6247-2FF4-45C1-AE1D-2B2061733DF7}" type="presOf" srcId="{DA8B04F3-B929-428F-8780-D3CE92B63C26}" destId="{36C96CF9-CDA0-4176-9BFE-4A970F984B7E}" srcOrd="0" destOrd="0" presId="urn:microsoft.com/office/officeart/2005/8/layout/hList7"/>
    <dgm:cxn modelId="{193D77DA-9DCF-4B97-B2C0-D3FF4E73F3B7}" srcId="{D8F179DB-63A4-497B-9E3B-1248D8F954C7}" destId="{C461EAEA-A9CF-45BF-950C-B2AFFA50CE1E}" srcOrd="2" destOrd="0" parTransId="{68FA622B-B7E9-4828-8A19-D4EF6BA92BFB}" sibTransId="{35232C6D-3B7B-488F-8F9D-5E8506187521}"/>
    <dgm:cxn modelId="{FC655E3E-93A0-4155-B896-60F3CBAC1DFA}" type="presOf" srcId="{DC5DC1CD-DB26-4968-9215-832CFC049E70}" destId="{B3F87576-1F58-4707-9DAF-9528BB28E343}" srcOrd="0" destOrd="0" presId="urn:microsoft.com/office/officeart/2005/8/layout/hList7"/>
    <dgm:cxn modelId="{84B44E2D-A628-49BB-8DE7-FD42F7773F26}" type="presOf" srcId="{1A08919D-CDEA-408E-9EB8-A58327CF06C0}" destId="{5197F8CB-0D3C-46A6-B02C-769E72CF3E29}" srcOrd="1" destOrd="0" presId="urn:microsoft.com/office/officeart/2005/8/layout/hList7"/>
    <dgm:cxn modelId="{1C4E63E9-94E4-44E8-855A-7B2BA7E70DED}" srcId="{D8F179DB-63A4-497B-9E3B-1248D8F954C7}" destId="{1A08919D-CDEA-408E-9EB8-A58327CF06C0}" srcOrd="1" destOrd="0" parTransId="{45BDCA64-909B-4281-82F5-52D5BD8C58A2}" sibTransId="{DA8B04F3-B929-428F-8780-D3CE92B63C26}"/>
    <dgm:cxn modelId="{078D9FA8-CA5C-426B-BD7D-C39ABA288370}" type="presParOf" srcId="{CB7B4E4B-3FF1-48AE-B0AE-CFD4A36B9EA4}" destId="{9F931787-C67C-4BBD-B74C-7E51F4AFD6A5}" srcOrd="0" destOrd="0" presId="urn:microsoft.com/office/officeart/2005/8/layout/hList7"/>
    <dgm:cxn modelId="{672A8939-3AE7-431C-BFF9-93965C6D4B3F}" type="presParOf" srcId="{CB7B4E4B-3FF1-48AE-B0AE-CFD4A36B9EA4}" destId="{B5750A60-8CA6-47B1-8040-A266EFDD44AA}" srcOrd="1" destOrd="0" presId="urn:microsoft.com/office/officeart/2005/8/layout/hList7"/>
    <dgm:cxn modelId="{1FEEFB0D-C80D-442D-87D8-2EED94D1BFE5}" type="presParOf" srcId="{B5750A60-8CA6-47B1-8040-A266EFDD44AA}" destId="{0FEE0B94-2429-486A-BD35-28987F6AC1B1}" srcOrd="0" destOrd="0" presId="urn:microsoft.com/office/officeart/2005/8/layout/hList7"/>
    <dgm:cxn modelId="{94D35DA3-3771-4B8B-8824-81CDF7C096AF}" type="presParOf" srcId="{0FEE0B94-2429-486A-BD35-28987F6AC1B1}" destId="{8631C6A1-BDC8-4DD2-93B0-B8565B02E3E8}" srcOrd="0" destOrd="0" presId="urn:microsoft.com/office/officeart/2005/8/layout/hList7"/>
    <dgm:cxn modelId="{29CE2932-1A43-48D0-92D2-7C4887275849}" type="presParOf" srcId="{0FEE0B94-2429-486A-BD35-28987F6AC1B1}" destId="{AAD9384D-3E13-4EE8-AE56-A1C0DF497EBC}" srcOrd="1" destOrd="0" presId="urn:microsoft.com/office/officeart/2005/8/layout/hList7"/>
    <dgm:cxn modelId="{5CAFC125-4D7A-4987-8AEE-91BE3BC76066}" type="presParOf" srcId="{0FEE0B94-2429-486A-BD35-28987F6AC1B1}" destId="{5BDB9035-32B6-4B8B-9F14-0FCE0B1C288F}" srcOrd="2" destOrd="0" presId="urn:microsoft.com/office/officeart/2005/8/layout/hList7"/>
    <dgm:cxn modelId="{F7FA13E6-2F50-44A6-B8E9-9D2396D90829}" type="presParOf" srcId="{0FEE0B94-2429-486A-BD35-28987F6AC1B1}" destId="{AB14B517-1347-4039-A198-68E39E02CFB0}" srcOrd="3" destOrd="0" presId="urn:microsoft.com/office/officeart/2005/8/layout/hList7"/>
    <dgm:cxn modelId="{EC2A3744-71DB-439D-8B2A-7D5C45D62443}" type="presParOf" srcId="{B5750A60-8CA6-47B1-8040-A266EFDD44AA}" destId="{B3F87576-1F58-4707-9DAF-9528BB28E343}" srcOrd="1" destOrd="0" presId="urn:microsoft.com/office/officeart/2005/8/layout/hList7"/>
    <dgm:cxn modelId="{AAECB86C-EAAB-4906-BF8D-EFE59CCE22F6}" type="presParOf" srcId="{B5750A60-8CA6-47B1-8040-A266EFDD44AA}" destId="{16B3E1E6-DB1F-4D6D-B1BF-317C8CFE20B6}" srcOrd="2" destOrd="0" presId="urn:microsoft.com/office/officeart/2005/8/layout/hList7"/>
    <dgm:cxn modelId="{D7455D91-975E-4D78-B8DD-094481C01E85}" type="presParOf" srcId="{16B3E1E6-DB1F-4D6D-B1BF-317C8CFE20B6}" destId="{A18C92BF-F62F-4B2C-B467-FC08C390E530}" srcOrd="0" destOrd="0" presId="urn:microsoft.com/office/officeart/2005/8/layout/hList7"/>
    <dgm:cxn modelId="{D5F65B70-725B-4EAB-9AAC-110005602052}" type="presParOf" srcId="{16B3E1E6-DB1F-4D6D-B1BF-317C8CFE20B6}" destId="{5197F8CB-0D3C-46A6-B02C-769E72CF3E29}" srcOrd="1" destOrd="0" presId="urn:microsoft.com/office/officeart/2005/8/layout/hList7"/>
    <dgm:cxn modelId="{7F985822-D33F-4E69-B787-272C8CE7DD91}" type="presParOf" srcId="{16B3E1E6-DB1F-4D6D-B1BF-317C8CFE20B6}" destId="{BD69C619-971C-46AF-A329-9BEC369AC9FD}" srcOrd="2" destOrd="0" presId="urn:microsoft.com/office/officeart/2005/8/layout/hList7"/>
    <dgm:cxn modelId="{2163EEE8-30A1-4986-95EC-B3DE72246829}" type="presParOf" srcId="{16B3E1E6-DB1F-4D6D-B1BF-317C8CFE20B6}" destId="{B0A9FDEF-29AA-4273-9759-6D2FEFE9AF0D}" srcOrd="3" destOrd="0" presId="urn:microsoft.com/office/officeart/2005/8/layout/hList7"/>
    <dgm:cxn modelId="{5E0410B9-3C9F-484B-A6D6-A087A4CDB9DC}" type="presParOf" srcId="{B5750A60-8CA6-47B1-8040-A266EFDD44AA}" destId="{36C96CF9-CDA0-4176-9BFE-4A970F984B7E}" srcOrd="3" destOrd="0" presId="urn:microsoft.com/office/officeart/2005/8/layout/hList7"/>
    <dgm:cxn modelId="{58F2990F-DAC8-439C-AEA0-82D362DD7C5A}" type="presParOf" srcId="{B5750A60-8CA6-47B1-8040-A266EFDD44AA}" destId="{A0C8B152-CF2B-4FB9-A44C-51F19D23FB00}" srcOrd="4" destOrd="0" presId="urn:microsoft.com/office/officeart/2005/8/layout/hList7"/>
    <dgm:cxn modelId="{9E3CBCD5-8E5D-4EA3-86BA-3FA6D53C0762}" type="presParOf" srcId="{A0C8B152-CF2B-4FB9-A44C-51F19D23FB00}" destId="{7917A628-E8AF-4FB9-99F5-D030A6651817}" srcOrd="0" destOrd="0" presId="urn:microsoft.com/office/officeart/2005/8/layout/hList7"/>
    <dgm:cxn modelId="{D629FFBD-8253-40CA-8605-411A7C01FA54}" type="presParOf" srcId="{A0C8B152-CF2B-4FB9-A44C-51F19D23FB00}" destId="{81EC6835-D72A-420E-9A6B-7469A80EE9AE}" srcOrd="1" destOrd="0" presId="urn:microsoft.com/office/officeart/2005/8/layout/hList7"/>
    <dgm:cxn modelId="{57205CD9-6B5B-472B-8F20-80500948952C}" type="presParOf" srcId="{A0C8B152-CF2B-4FB9-A44C-51F19D23FB00}" destId="{F77C8E02-7467-43EA-BD92-D01637BD4808}" srcOrd="2" destOrd="0" presId="urn:microsoft.com/office/officeart/2005/8/layout/hList7"/>
    <dgm:cxn modelId="{B59667B9-E720-47EF-94DB-DB778D0775C1}" type="presParOf" srcId="{A0C8B152-CF2B-4FB9-A44C-51F19D23FB00}" destId="{C3521657-7AC4-4843-9F80-DE00F9D22B04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31C6A1-BDC8-4DD2-93B0-B8565B02E3E8}">
      <dsp:nvSpPr>
        <dsp:cNvPr id="0" name=""/>
        <dsp:cNvSpPr/>
      </dsp:nvSpPr>
      <dsp:spPr>
        <a:xfrm>
          <a:off x="1279" y="0"/>
          <a:ext cx="1991320" cy="40640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Fan Experience</a:t>
          </a:r>
          <a:endParaRPr lang="en-US" sz="2800" kern="1200" dirty="0"/>
        </a:p>
      </dsp:txBody>
      <dsp:txXfrm>
        <a:off x="1279" y="1625600"/>
        <a:ext cx="1991320" cy="1625600"/>
      </dsp:txXfrm>
    </dsp:sp>
    <dsp:sp modelId="{AB14B517-1347-4039-A198-68E39E02CFB0}">
      <dsp:nvSpPr>
        <dsp:cNvPr id="0" name=""/>
        <dsp:cNvSpPr/>
      </dsp:nvSpPr>
      <dsp:spPr>
        <a:xfrm>
          <a:off x="320284" y="243840"/>
          <a:ext cx="1353312" cy="13533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C92BF-F62F-4B2C-B467-FC08C390E530}">
      <dsp:nvSpPr>
        <dsp:cNvPr id="0" name=""/>
        <dsp:cNvSpPr/>
      </dsp:nvSpPr>
      <dsp:spPr>
        <a:xfrm>
          <a:off x="2052339" y="0"/>
          <a:ext cx="1991320" cy="40640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Employee Experience</a:t>
          </a:r>
          <a:endParaRPr lang="en-US" sz="2800" kern="1200" dirty="0"/>
        </a:p>
      </dsp:txBody>
      <dsp:txXfrm>
        <a:off x="2052339" y="1625600"/>
        <a:ext cx="1991320" cy="1625600"/>
      </dsp:txXfrm>
    </dsp:sp>
    <dsp:sp modelId="{B0A9FDEF-29AA-4273-9759-6D2FEFE9AF0D}">
      <dsp:nvSpPr>
        <dsp:cNvPr id="0" name=""/>
        <dsp:cNvSpPr/>
      </dsp:nvSpPr>
      <dsp:spPr>
        <a:xfrm>
          <a:off x="2371344" y="243840"/>
          <a:ext cx="1353312" cy="135331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17A628-E8AF-4FB9-99F5-D030A6651817}">
      <dsp:nvSpPr>
        <dsp:cNvPr id="0" name=""/>
        <dsp:cNvSpPr/>
      </dsp:nvSpPr>
      <dsp:spPr>
        <a:xfrm>
          <a:off x="4103399" y="0"/>
          <a:ext cx="1991320" cy="40640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Dollars &amp; Sense</a:t>
          </a:r>
          <a:endParaRPr lang="en-US" sz="2800" kern="1200" dirty="0"/>
        </a:p>
      </dsp:txBody>
      <dsp:txXfrm>
        <a:off x="4103399" y="1625600"/>
        <a:ext cx="1991320" cy="1625600"/>
      </dsp:txXfrm>
    </dsp:sp>
    <dsp:sp modelId="{C3521657-7AC4-4843-9F80-DE00F9D22B04}">
      <dsp:nvSpPr>
        <dsp:cNvPr id="0" name=""/>
        <dsp:cNvSpPr/>
      </dsp:nvSpPr>
      <dsp:spPr>
        <a:xfrm>
          <a:off x="4422403" y="243840"/>
          <a:ext cx="1353312" cy="135331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931787-C67C-4BBD-B74C-7E51F4AFD6A5}">
      <dsp:nvSpPr>
        <dsp:cNvPr id="0" name=""/>
        <dsp:cNvSpPr/>
      </dsp:nvSpPr>
      <dsp:spPr>
        <a:xfrm>
          <a:off x="243839" y="3251200"/>
          <a:ext cx="5608320" cy="609600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15D2A-22C6-F844-96BF-0F712850C48A}" type="datetimeFigureOut">
              <a:rPr lang="en-US" smtClean="0"/>
              <a:t>10/20/14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998C4-BBAB-C644-94BA-60C92D8A41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98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 my name slowly.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98C4-BBAB-C644-94BA-60C92D8A414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770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we were</a:t>
            </a:r>
            <a:r>
              <a:rPr lang="en-US" baseline="0" dirty="0" smtClean="0"/>
              <a:t> doing to set us up early on.  Number of tactical solutions that were put into place because of many of the issues that we had.</a:t>
            </a:r>
          </a:p>
          <a:p>
            <a:r>
              <a:rPr lang="en-US" baseline="0" dirty="0" smtClean="0"/>
              <a:t>Yankee fans are a little bit on the crazy side.  80 games, 70k tickets per game.  Took 8 hours to sell through about 1.5 mil tickets.</a:t>
            </a:r>
          </a:p>
          <a:p>
            <a:r>
              <a:rPr lang="en-US" baseline="0" dirty="0" smtClean="0"/>
              <a:t>Define rubix a bit better.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98C4-BBAB-C644-94BA-60C92D8A414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70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the lack of innovation between 2008-2010.</a:t>
            </a:r>
            <a:r>
              <a:rPr lang="en-US" baseline="0" dirty="0" smtClean="0"/>
              <a:t>  No money for innovation, all the money went to the cloud project.</a:t>
            </a:r>
          </a:p>
          <a:p>
            <a:r>
              <a:rPr lang="en-US" baseline="0" dirty="0" smtClean="0"/>
              <a:t>Cloud ROI was going to save money compared to running bare metal servers.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98C4-BBAB-C644-94BA-60C92D8A414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78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did we face</a:t>
            </a:r>
            <a:r>
              <a:rPr lang="en-US" baseline="0" dirty="0" smtClean="0"/>
              <a:t> the decisions (2008 economy, new leadership wasn’t sure what to do)</a:t>
            </a:r>
          </a:p>
          <a:p>
            <a:r>
              <a:rPr lang="en-US" baseline="0" dirty="0" smtClean="0"/>
              <a:t>Springsteen lawsuit just settled which made resale a difficult line of business for us.  Talk through the lawsuit (redirected to </a:t>
            </a:r>
            <a:r>
              <a:rPr lang="en-US" baseline="0" dirty="0" err="1" smtClean="0"/>
              <a:t>ticketsnow</a:t>
            </a:r>
            <a:r>
              <a:rPr lang="en-US" baseline="0" dirty="0" smtClean="0"/>
              <a:t> (our resale site), had to refund over $1M)</a:t>
            </a:r>
            <a:endParaRPr lang="en-US" dirty="0" smtClean="0"/>
          </a:p>
          <a:p>
            <a:r>
              <a:rPr lang="en-US" dirty="0" err="1" smtClean="0"/>
              <a:t>Devops</a:t>
            </a:r>
            <a:r>
              <a:rPr lang="en-US" dirty="0" smtClean="0"/>
              <a:t> started with </a:t>
            </a:r>
            <a:r>
              <a:rPr lang="en-US" dirty="0" err="1" smtClean="0"/>
              <a:t>jetson</a:t>
            </a:r>
            <a:r>
              <a:rPr lang="en-US" baseline="0" dirty="0" smtClean="0"/>
              <a:t> (the new platform)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98C4-BBAB-C644-94BA-60C92D8A414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470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17 ticketing systems, M&amp;A activity, great on the A, not so much on the M.</a:t>
            </a:r>
          </a:p>
          <a:p>
            <a:r>
              <a:rPr lang="en-US" dirty="0" smtClean="0"/>
              <a:t>Development would</a:t>
            </a:r>
            <a:r>
              <a:rPr lang="en-US" baseline="0" dirty="0" smtClean="0"/>
              <a:t> build the product and then throw it over the wall to operations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98C4-BBAB-C644-94BA-60C92D8A414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12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did we chose</a:t>
            </a:r>
            <a:r>
              <a:rPr lang="en-US" baseline="0" dirty="0" smtClean="0"/>
              <a:t> the place to start.</a:t>
            </a:r>
          </a:p>
          <a:p>
            <a:r>
              <a:rPr lang="en-US" baseline="0" dirty="0" smtClean="0"/>
              <a:t>When did we start doing this?  1.5 – 2 years ago.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98C4-BBAB-C644-94BA-60C92D8A414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198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Number of releases 2</a:t>
            </a:r>
            <a:r>
              <a:rPr lang="en-US" baseline="0" dirty="0" smtClean="0"/>
              <a:t> years ago.  Number of releases today.</a:t>
            </a:r>
          </a:p>
          <a:p>
            <a:r>
              <a:rPr lang="en-US" baseline="0" dirty="0" smtClean="0"/>
              <a:t>Time to do deployments.  Old products are still taking a long time to release.  New products are released far quicker</a:t>
            </a:r>
          </a:p>
          <a:p>
            <a:r>
              <a:rPr lang="en-US" baseline="0" dirty="0" smtClean="0"/>
              <a:t>One service is doing 15 deployments per month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490 * 5</a:t>
            </a:r>
            <a:r>
              <a:rPr lang="en-US" baseline="0" dirty="0" smtClean="0"/>
              <a:t> minutes is 40 hours (1 man week)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98C4-BBAB-C644-94BA-60C92D8A414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080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98C4-BBAB-C644-94BA-60C92D8A414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080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Continuous refine</a:t>
            </a:r>
          </a:p>
          <a:p>
            <a:r>
              <a:rPr lang="en-US" dirty="0" smtClean="0"/>
              <a:t>Pushing more services to the edge</a:t>
            </a:r>
          </a:p>
          <a:p>
            <a:r>
              <a:rPr lang="en-US" dirty="0" smtClean="0"/>
              <a:t>Continue to train people in new methodologies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7998C4-BBAB-C644-94BA-60C92D8A414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940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50C52-20D4-4EE7-A852-809AA3A64CA2}" type="datetime1">
              <a:rPr lang="en-US" smtClean="0"/>
              <a:t>10/20/14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D448-185B-7940-9513-A593E7DA99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988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204D-3935-4AB9-AC4F-539995759C98}" type="datetime1">
              <a:rPr lang="en-US" smtClean="0"/>
              <a:t>10/20/14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D448-185B-7940-9513-A593E7DA99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842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DAAC-5AC0-4E41-B317-F38C080DD84B}" type="datetime1">
              <a:rPr lang="en-US" smtClean="0"/>
              <a:t>10/20/14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D448-185B-7940-9513-A593E7DA99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101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FCB4-2F08-4538-90F2-8A56208853DA}" type="datetime1">
              <a:rPr lang="en-US" smtClean="0"/>
              <a:t>10/20/14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D448-185B-7940-9513-A593E7DA99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2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2D74-0CD1-4337-A8AA-7A306DBCB886}" type="datetime1">
              <a:rPr lang="en-US" smtClean="0"/>
              <a:t>10/20/14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D448-185B-7940-9513-A593E7DA99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361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93688-B2FA-4102-A163-3C1BA0DA24D2}" type="datetime1">
              <a:rPr lang="en-US" smtClean="0"/>
              <a:t>10/20/14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D448-185B-7940-9513-A593E7DA99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9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C0A7-A1F9-4798-9BD0-15C8DB78E47A}" type="datetime1">
              <a:rPr lang="en-US" smtClean="0"/>
              <a:t>10/20/14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D448-185B-7940-9513-A593E7DA99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354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D1637-7AEA-4A19-8E11-8C0339B39084}" type="datetime1">
              <a:rPr lang="en-US" smtClean="0"/>
              <a:t>10/20/14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D448-185B-7940-9513-A593E7DA99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204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2376-DC4D-4BB3-8682-DD96DD1C9E3D}" type="datetime1">
              <a:rPr lang="en-US" smtClean="0"/>
              <a:t>10/20/14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D448-185B-7940-9513-A593E7DA99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86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4AE7F-1B88-4634-80B2-9AAD123AE5CB}" type="datetime1">
              <a:rPr lang="en-US" smtClean="0"/>
              <a:t>10/20/14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D448-185B-7940-9513-A593E7DA99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871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FF3D-46E4-477B-80E0-A42E99144726}" type="datetime1">
              <a:rPr lang="en-US" smtClean="0"/>
              <a:t>10/20/14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D448-185B-7940-9513-A593E7DA99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31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317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B1F89-C6CC-46FA-BA12-3B5B38D0B2A4}" type="datetime1">
              <a:rPr lang="en-US" smtClean="0"/>
              <a:t>10/20/14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8D448-185B-7940-9513-A593E7DA999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363153"/>
            <a:ext cx="8686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55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From 6 Weeks to 6 Minutes…</a:t>
            </a:r>
            <a:br>
              <a:rPr lang="en-US" dirty="0" smtClean="0"/>
            </a:br>
            <a:r>
              <a:rPr lang="en-US" dirty="0" smtClean="0"/>
              <a:t>…Almost!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Shakeel Sorathia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432" y="4689462"/>
            <a:ext cx="1666875" cy="428625"/>
          </a:xfrm>
          <a:prstGeom prst="rect">
            <a:avLst/>
          </a:prstGeom>
        </p:spPr>
      </p:pic>
      <p:pic>
        <p:nvPicPr>
          <p:cNvPr id="1026" name="Picture 2" descr="http://cdnl.tblsft.com/sites/default/files/blog/New%20Im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771" y="40050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622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Dollars and Sense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How much will this cost us?</a:t>
            </a:r>
          </a:p>
          <a:p>
            <a:r>
              <a:rPr lang="en-US" dirty="0" smtClean="0"/>
              <a:t>What about learning pains,</a:t>
            </a:r>
            <a:br>
              <a:rPr lang="en-US" dirty="0" smtClean="0"/>
            </a:br>
            <a:r>
              <a:rPr lang="en-US" dirty="0" smtClean="0"/>
              <a:t>what will that cost?</a:t>
            </a:r>
          </a:p>
          <a:p>
            <a:r>
              <a:rPr lang="en-US" dirty="0" smtClean="0"/>
              <a:t>Will our sales be better if we</a:t>
            </a:r>
            <a:br>
              <a:rPr lang="en-US" dirty="0" smtClean="0"/>
            </a:br>
            <a:r>
              <a:rPr lang="en-US" dirty="0" smtClean="0"/>
              <a:t>do this?</a:t>
            </a:r>
          </a:p>
          <a:p>
            <a:r>
              <a:rPr lang="en-US" dirty="0" smtClean="0"/>
              <a:t>How will we know if this is working?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D448-185B-7940-9513-A593E7DA9997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943655" y="285496"/>
            <a:ext cx="1991320" cy="4064000"/>
            <a:chOff x="4103399" y="0"/>
            <a:chExt cx="1991320" cy="4064000"/>
          </a:xfrm>
        </p:grpSpPr>
        <p:sp>
          <p:nvSpPr>
            <p:cNvPr id="7" name="Rounded Rectangle 6"/>
            <p:cNvSpPr/>
            <p:nvPr/>
          </p:nvSpPr>
          <p:spPr>
            <a:xfrm>
              <a:off x="4103399" y="0"/>
              <a:ext cx="1991320" cy="40640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4103399" y="1625600"/>
              <a:ext cx="1991320" cy="1625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 dirty="0"/>
            </a:p>
          </p:txBody>
        </p:sp>
      </p:grpSp>
      <p:sp>
        <p:nvSpPr>
          <p:cNvPr id="6" name="Oval 5"/>
          <p:cNvSpPr/>
          <p:nvPr/>
        </p:nvSpPr>
        <p:spPr>
          <a:xfrm>
            <a:off x="7262659" y="529336"/>
            <a:ext cx="1353312" cy="1353312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5000" r="-2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87920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we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17 different ticketing systems</a:t>
            </a:r>
          </a:p>
          <a:p>
            <a:r>
              <a:rPr lang="en-US" dirty="0" smtClean="0"/>
              <a:t>30 year old technology</a:t>
            </a:r>
          </a:p>
          <a:p>
            <a:r>
              <a:rPr lang="en-US" dirty="0" smtClean="0"/>
              <a:t>Hard split between Development and Operations teams</a:t>
            </a:r>
          </a:p>
          <a:p>
            <a:r>
              <a:rPr lang="en-US" dirty="0" smtClean="0"/>
              <a:t>Product release cycles were bi-monthly to quarterly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D448-185B-7940-9513-A593E7DA9997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507287" y="183184"/>
            <a:ext cx="1444625" cy="1000125"/>
            <a:chOff x="7507287" y="183184"/>
            <a:chExt cx="1444625" cy="100012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7287" y="183184"/>
              <a:ext cx="1444625" cy="1000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635240" y="453628"/>
              <a:ext cx="10995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Challenge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3098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Here’s what we did…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870" y="1965582"/>
            <a:ext cx="3165520" cy="874644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b="1" i="1" dirty="0" smtClean="0">
                <a:solidFill>
                  <a:srgbClr val="00B0F0"/>
                </a:solidFill>
              </a:rPr>
              <a:t>Developed a</a:t>
            </a:r>
            <a:br>
              <a:rPr lang="en-US" sz="2200" b="1" i="1" dirty="0" smtClean="0">
                <a:solidFill>
                  <a:srgbClr val="00B0F0"/>
                </a:solidFill>
              </a:rPr>
            </a:br>
            <a:r>
              <a:rPr lang="en-US" sz="2200" b="1" i="1" dirty="0" smtClean="0">
                <a:solidFill>
                  <a:srgbClr val="00B0F0"/>
                </a:solidFill>
              </a:rPr>
              <a:t>tier 1 TOC</a:t>
            </a:r>
            <a:endParaRPr lang="en-US" sz="2200" b="1" i="1" dirty="0" smtClean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D448-185B-7940-9513-A593E7DA9997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551057" y="498035"/>
            <a:ext cx="1371600" cy="457200"/>
            <a:chOff x="5867400" y="1528549"/>
            <a:chExt cx="1371600" cy="457200"/>
          </a:xfrm>
        </p:grpSpPr>
        <p:pic>
          <p:nvPicPr>
            <p:cNvPr id="6" name="Picture 5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00000">
              <a:off x="5867400" y="1528549"/>
              <a:ext cx="1371600" cy="4572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03449" y="1572483"/>
              <a:ext cx="10995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Solution</a:t>
              </a:r>
              <a:endParaRPr lang="en-US" dirty="0"/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390" y="2009339"/>
            <a:ext cx="5789942" cy="419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24869" y="2951923"/>
            <a:ext cx="3165520" cy="874644"/>
          </a:xfrm>
          <a:prstGeom prst="homePlate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US" sz="2200" b="1" i="1" dirty="0">
                <a:solidFill>
                  <a:srgbClr val="92D050"/>
                </a:solidFill>
              </a:rPr>
              <a:t>Developed an</a:t>
            </a:r>
            <a:br>
              <a:rPr lang="en-US" sz="2200" b="1" i="1" dirty="0">
                <a:solidFill>
                  <a:srgbClr val="92D050"/>
                </a:solidFill>
              </a:rPr>
            </a:br>
            <a:r>
              <a:rPr lang="en-US" sz="2200" b="1" i="1" dirty="0">
                <a:solidFill>
                  <a:srgbClr val="92D050"/>
                </a:solidFill>
              </a:rPr>
              <a:t>SRE team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1427" y="3938264"/>
            <a:ext cx="3165520" cy="2418086"/>
          </a:xfrm>
          <a:prstGeom prst="homePlate">
            <a:avLst>
              <a:gd name="adj" fmla="val 17528"/>
            </a:avLst>
          </a:prstGeom>
          <a:solidFill>
            <a:schemeClr val="tx1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 startAt="3"/>
            </a:pPr>
            <a:r>
              <a:rPr lang="en-US" sz="2200" b="1" i="1" dirty="0" smtClean="0">
                <a:solidFill>
                  <a:srgbClr val="FFC000"/>
                </a:solidFill>
              </a:rPr>
              <a:t>Aligned </a:t>
            </a:r>
            <a:r>
              <a:rPr lang="en-US" sz="2200" b="1" i="1" dirty="0">
                <a:solidFill>
                  <a:srgbClr val="FFC000"/>
                </a:solidFill>
              </a:rPr>
              <a:t>Systems</a:t>
            </a:r>
            <a:br>
              <a:rPr lang="en-US" sz="2200" b="1" i="1" dirty="0">
                <a:solidFill>
                  <a:srgbClr val="FFC000"/>
                </a:solidFill>
              </a:rPr>
            </a:br>
            <a:r>
              <a:rPr lang="en-US" sz="2200" b="1" i="1" dirty="0">
                <a:solidFill>
                  <a:srgbClr val="FFC000"/>
                </a:solidFill>
              </a:rPr>
              <a:t>Engineering to</a:t>
            </a:r>
            <a:br>
              <a:rPr lang="en-US" sz="2200" b="1" i="1" dirty="0">
                <a:solidFill>
                  <a:srgbClr val="FFC000"/>
                </a:solidFill>
              </a:rPr>
            </a:br>
            <a:r>
              <a:rPr lang="en-US" sz="2200" b="1" i="1" dirty="0">
                <a:solidFill>
                  <a:srgbClr val="FFC000"/>
                </a:solidFill>
              </a:rPr>
              <a:t>delivery </a:t>
            </a:r>
            <a:r>
              <a:rPr lang="en-US" sz="2200" b="1" i="1" dirty="0" smtClean="0">
                <a:solidFill>
                  <a:srgbClr val="FFC000"/>
                </a:solidFill>
              </a:rPr>
              <a:t>teams</a:t>
            </a:r>
          </a:p>
          <a:p>
            <a:pPr marL="457200" indent="-457200">
              <a:spcBef>
                <a:spcPts val="0"/>
              </a:spcBef>
              <a:spcAft>
                <a:spcPts val="2400"/>
              </a:spcAft>
              <a:buFont typeface="+mj-lt"/>
              <a:buAutoNum type="arabicPeriod" startAt="3"/>
            </a:pPr>
            <a:r>
              <a:rPr lang="en-US" sz="2200" b="1" i="1" dirty="0" smtClean="0">
                <a:solidFill>
                  <a:srgbClr val="FFC000"/>
                </a:solidFill>
              </a:rPr>
              <a:t>Empowered</a:t>
            </a:r>
            <a:r>
              <a:rPr lang="en-US" sz="2200" b="1" i="1" dirty="0">
                <a:solidFill>
                  <a:srgbClr val="FFC000"/>
                </a:solidFill>
              </a:rPr>
              <a:t/>
            </a:r>
            <a:br>
              <a:rPr lang="en-US" sz="2200" b="1" i="1" dirty="0">
                <a:solidFill>
                  <a:srgbClr val="FFC000"/>
                </a:solidFill>
              </a:rPr>
            </a:br>
            <a:r>
              <a:rPr lang="en-US" sz="2200" b="1" i="1" dirty="0">
                <a:solidFill>
                  <a:srgbClr val="FFC000"/>
                </a:solidFill>
              </a:rPr>
              <a:t>developers to push</a:t>
            </a:r>
            <a:br>
              <a:rPr lang="en-US" sz="2200" b="1" i="1" dirty="0">
                <a:solidFill>
                  <a:srgbClr val="FFC000"/>
                </a:solidFill>
              </a:rPr>
            </a:br>
            <a:r>
              <a:rPr lang="en-US" sz="2200" b="1" i="1" dirty="0">
                <a:solidFill>
                  <a:srgbClr val="FFC000"/>
                </a:solidFill>
              </a:rPr>
              <a:t>code to production</a:t>
            </a:r>
          </a:p>
        </p:txBody>
      </p:sp>
    </p:spTree>
    <p:extLst>
      <p:ext uri="{BB962C8B-B14F-4D97-AF65-F5344CB8AC3E}">
        <p14:creationId xmlns:p14="http://schemas.microsoft.com/office/powerpoint/2010/main" val="119335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11" grpId="0" build="p" animBg="1"/>
      <p:bldP spid="12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has this achieved?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1518" cy="45259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51% </a:t>
            </a:r>
            <a:r>
              <a:rPr lang="en-US" sz="3600" dirty="0"/>
              <a:t>of all services/products are deployed by </a:t>
            </a:r>
            <a:r>
              <a:rPr lang="en-US" sz="3600" dirty="0" smtClean="0"/>
              <a:t>development teams</a:t>
            </a:r>
            <a:endParaRPr lang="en-US" sz="3600" dirty="0"/>
          </a:p>
          <a:p>
            <a:r>
              <a:rPr lang="en-US" sz="3600" dirty="0"/>
              <a:t>Development teams now have an on </a:t>
            </a:r>
            <a:r>
              <a:rPr lang="en-US" sz="3600" dirty="0" smtClean="0"/>
              <a:t>call </a:t>
            </a:r>
            <a:endParaRPr lang="en-US" sz="3600" dirty="0"/>
          </a:p>
          <a:p>
            <a:r>
              <a:rPr lang="en-US" sz="3600" dirty="0" smtClean="0"/>
              <a:t>109 Deployments in Sept</a:t>
            </a:r>
          </a:p>
          <a:p>
            <a:r>
              <a:rPr lang="en-US" sz="3600" dirty="0"/>
              <a:t>490 Alerts resolved by TOC</a:t>
            </a:r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D448-185B-7940-9513-A593E7DA9997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51057" y="498034"/>
            <a:ext cx="1371600" cy="457200"/>
            <a:chOff x="7551057" y="498034"/>
            <a:chExt cx="1371600" cy="457200"/>
          </a:xfrm>
        </p:grpSpPr>
        <p:pic>
          <p:nvPicPr>
            <p:cNvPr id="5" name="Picture 4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00000">
              <a:off x="7551057" y="498034"/>
              <a:ext cx="1371600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687106" y="541969"/>
              <a:ext cx="10995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Impact</a:t>
              </a:r>
              <a:endParaRPr lang="en-US" dirty="0"/>
            </a:p>
          </p:txBody>
        </p:sp>
      </p:grpSp>
      <p:pic>
        <p:nvPicPr>
          <p:cNvPr id="3074" name="Picture 2" descr="http://www.ticketpeak.com/blog/blog/wp-content/uploads/2013/09/Event-Manager-Increase-Ticket-Volume-208-x-170-resized-6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717" y="3918121"/>
            <a:ext cx="2387600" cy="195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44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has this achieved?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1518" cy="4525963"/>
          </a:xfrm>
        </p:spPr>
        <p:txBody>
          <a:bodyPr>
            <a:normAutofit/>
          </a:bodyPr>
          <a:lstStyle/>
          <a:p>
            <a:r>
              <a:rPr lang="en-US" sz="3600" dirty="0"/>
              <a:t>Ticketmaster Resale is up 30% for first half of 2014</a:t>
            </a:r>
          </a:p>
          <a:p>
            <a:r>
              <a:rPr lang="en-US" sz="3600" dirty="0" smtClean="0"/>
              <a:t>Increase in </a:t>
            </a:r>
            <a:r>
              <a:rPr lang="en-US" sz="3600" dirty="0"/>
              <a:t>Customer Service </a:t>
            </a:r>
            <a:r>
              <a:rPr lang="en-US" sz="3600" dirty="0" smtClean="0"/>
              <a:t>Rating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itchFamily="34" charset="0"/>
              </a:rPr>
              <a:t>In general, how would you rate the stability of Ticketmaster products/services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itchFamily="34" charset="0"/>
              </a:rPr>
              <a:t>?</a:t>
            </a:r>
            <a:endParaRPr lang="en-US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D448-185B-7940-9513-A593E7DA9997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51057" y="498034"/>
            <a:ext cx="1371600" cy="457200"/>
            <a:chOff x="7551057" y="498034"/>
            <a:chExt cx="1371600" cy="457200"/>
          </a:xfrm>
        </p:grpSpPr>
        <p:pic>
          <p:nvPicPr>
            <p:cNvPr id="5" name="Picture 4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00000">
              <a:off x="7551057" y="498034"/>
              <a:ext cx="1371600" cy="457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687106" y="541969"/>
              <a:ext cx="10995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Impact</a:t>
              </a:r>
              <a:endParaRPr lang="en-US" dirty="0"/>
            </a:p>
          </p:txBody>
        </p:sp>
      </p:grp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948796409"/>
              </p:ext>
            </p:extLst>
          </p:nvPr>
        </p:nvGraphicFramePr>
        <p:xfrm>
          <a:off x="2823797" y="4243973"/>
          <a:ext cx="4863309" cy="2477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19341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cqeacademy.com/wp-content/uploads/2012/12/Continuous-Improvement-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29" y="3954578"/>
            <a:ext cx="3565071" cy="295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it continues…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4981"/>
            <a:ext cx="8229600" cy="4525963"/>
          </a:xfrm>
        </p:spPr>
        <p:txBody>
          <a:bodyPr/>
          <a:lstStyle/>
          <a:p>
            <a:r>
              <a:rPr lang="en-US" dirty="0" smtClean="0"/>
              <a:t>We strive for continuous refinement</a:t>
            </a:r>
            <a:endParaRPr lang="en-US" dirty="0"/>
          </a:p>
          <a:p>
            <a:r>
              <a:rPr lang="en-US" dirty="0" smtClean="0"/>
              <a:t>We are pushing </a:t>
            </a:r>
            <a:r>
              <a:rPr lang="en-US" dirty="0"/>
              <a:t>more services to the </a:t>
            </a:r>
            <a:r>
              <a:rPr lang="en-US" dirty="0" smtClean="0"/>
              <a:t>edge</a:t>
            </a:r>
          </a:p>
          <a:p>
            <a:pPr lvl="1"/>
            <a:r>
              <a:rPr lang="en-US" dirty="0" smtClean="0"/>
              <a:t>Customer service tools</a:t>
            </a:r>
          </a:p>
          <a:p>
            <a:pPr lvl="1"/>
            <a:r>
              <a:rPr lang="en-US" dirty="0" smtClean="0"/>
              <a:t>Client Services tools for event building</a:t>
            </a:r>
            <a:endParaRPr lang="en-US" dirty="0"/>
          </a:p>
          <a:p>
            <a:r>
              <a:rPr lang="en-US" dirty="0" smtClean="0"/>
              <a:t>We continue </a:t>
            </a:r>
            <a:r>
              <a:rPr lang="en-US" dirty="0"/>
              <a:t>to train people in new </a:t>
            </a:r>
            <a:r>
              <a:rPr lang="en-US" dirty="0" smtClean="0"/>
              <a:t>methodologies</a:t>
            </a:r>
          </a:p>
          <a:p>
            <a:pPr lvl="1"/>
            <a:r>
              <a:rPr lang="en-US" dirty="0" smtClean="0"/>
              <a:t>Lean PMO</a:t>
            </a:r>
          </a:p>
          <a:p>
            <a:pPr lvl="1"/>
            <a:r>
              <a:rPr lang="en-US" dirty="0" smtClean="0"/>
              <a:t>Agile (Scrum/</a:t>
            </a:r>
            <a:r>
              <a:rPr lang="en-US" dirty="0" err="1" smtClean="0"/>
              <a:t>Kanban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D448-185B-7940-9513-A593E7DA9997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551057" y="498034"/>
            <a:ext cx="1371600" cy="457200"/>
            <a:chOff x="7551057" y="498034"/>
            <a:chExt cx="1371600" cy="457200"/>
          </a:xfrm>
        </p:grpSpPr>
        <p:pic>
          <p:nvPicPr>
            <p:cNvPr id="6" name="Picture 5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00000">
              <a:off x="7551057" y="498034"/>
              <a:ext cx="1371600" cy="4572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687106" y="541969"/>
              <a:ext cx="10995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Impact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4917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we don’t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people should be aligned in Systems Engineering?</a:t>
            </a:r>
          </a:p>
          <a:p>
            <a:r>
              <a:rPr lang="en-US" dirty="0" smtClean="0"/>
              <a:t>What should some of the responsibilities be for the different roles?</a:t>
            </a:r>
          </a:p>
          <a:p>
            <a:r>
              <a:rPr lang="en-US" dirty="0" smtClean="0"/>
              <a:t>How does </a:t>
            </a:r>
            <a:r>
              <a:rPr lang="en-US" dirty="0" err="1" smtClean="0"/>
              <a:t>infosec</a:t>
            </a:r>
            <a:r>
              <a:rPr lang="en-US" dirty="0" smtClean="0"/>
              <a:t> fit into all of this?</a:t>
            </a:r>
          </a:p>
          <a:p>
            <a:r>
              <a:rPr lang="en-US" dirty="0" smtClean="0"/>
              <a:t>What other metrics should we be looking at?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D448-185B-7940-9513-A593E7DA9997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551057" y="498034"/>
            <a:ext cx="1371600" cy="457200"/>
            <a:chOff x="7551057" y="498034"/>
            <a:chExt cx="1371600" cy="457200"/>
          </a:xfrm>
        </p:grpSpPr>
        <p:pic>
          <p:nvPicPr>
            <p:cNvPr id="6" name="Picture 5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00000">
              <a:off x="7551057" y="498034"/>
              <a:ext cx="1371600" cy="4572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687106" y="541969"/>
              <a:ext cx="10995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Impact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4506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Ticketmaster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25207"/>
          </a:xfrm>
        </p:spPr>
        <p:txBody>
          <a:bodyPr>
            <a:normAutofit/>
          </a:bodyPr>
          <a:lstStyle/>
          <a:p>
            <a:r>
              <a:rPr lang="en-US" dirty="0"/>
              <a:t>We are part of Live Nation Entertainment</a:t>
            </a:r>
          </a:p>
          <a:p>
            <a:r>
              <a:rPr lang="en-US" dirty="0"/>
              <a:t>You may have heard of us…</a:t>
            </a:r>
          </a:p>
          <a:p>
            <a:pPr lvl="1"/>
            <a:r>
              <a:rPr lang="en-US" dirty="0"/>
              <a:t>We sell a few tickets</a:t>
            </a:r>
          </a:p>
          <a:p>
            <a:pPr lvl="1"/>
            <a:r>
              <a:rPr lang="en-US"/>
              <a:t>7 </a:t>
            </a:r>
            <a:r>
              <a:rPr lang="en-US" dirty="0"/>
              <a:t>Data</a:t>
            </a:r>
            <a:r>
              <a:rPr lang="en-US"/>
              <a:t> Centers </a:t>
            </a:r>
            <a:r>
              <a:rPr lang="en-US" smtClean="0"/>
              <a:t>worldwide</a:t>
            </a:r>
            <a:endParaRPr lang="en-US" dirty="0"/>
          </a:p>
          <a:p>
            <a:pPr lvl="1"/>
            <a:r>
              <a:rPr lang="en-US" dirty="0"/>
              <a:t>20,000+ OS images (VM’s and bare metal)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182" y="288607"/>
            <a:ext cx="1628775" cy="428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282" y="837552"/>
            <a:ext cx="1666875" cy="42862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4510918"/>
            <a:ext cx="3958590" cy="1931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D448-185B-7940-9513-A593E7DA9997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199903" y="4425407"/>
            <a:ext cx="4706593" cy="19309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Transactions &gt; $16B Worldwide</a:t>
            </a:r>
          </a:p>
          <a:p>
            <a:pPr lvl="1"/>
            <a:r>
              <a:rPr lang="en-US" dirty="0" smtClean="0"/>
              <a:t>Onsales &gt; $1M/minute</a:t>
            </a:r>
          </a:p>
          <a:p>
            <a:pPr lvl="1"/>
            <a:r>
              <a:rPr lang="en-US" dirty="0" smtClean="0"/>
              <a:t>255M+ user accounts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43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240" y="4199890"/>
            <a:ext cx="3234690" cy="2156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Here’s our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3010" y="1600200"/>
            <a:ext cx="7463790" cy="45259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b="1" dirty="0" smtClean="0"/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Here’s what was going on backstage…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b="1" dirty="0" smtClean="0"/>
              <a:t>Solution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On with the show…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b="1" dirty="0" smtClean="0"/>
              <a:t>Impact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The reviews are in…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D448-185B-7940-9513-A593E7DA9997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0000">
            <a:off x="205895" y="1843431"/>
            <a:ext cx="1371600" cy="4572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0000">
            <a:off x="205896" y="3089129"/>
            <a:ext cx="1371600" cy="4572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0000">
            <a:off x="259176" y="4334827"/>
            <a:ext cx="1371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22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Tactical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D448-185B-7940-9513-A593E7DA9997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7507287" y="183184"/>
            <a:ext cx="1444625" cy="1000125"/>
            <a:chOff x="7507287" y="183184"/>
            <a:chExt cx="1444625" cy="1000125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7287" y="183184"/>
              <a:ext cx="1444625" cy="1000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635240" y="453628"/>
              <a:ext cx="10995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Challenge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88595" y="1645920"/>
            <a:ext cx="2057400" cy="4057491"/>
            <a:chOff x="188595" y="1725930"/>
            <a:chExt cx="2057400" cy="4057491"/>
          </a:xfrm>
        </p:grpSpPr>
        <p:sp>
          <p:nvSpPr>
            <p:cNvPr id="6" name="Snip Single Corner Rectangle 5"/>
            <p:cNvSpPr/>
            <p:nvPr/>
          </p:nvSpPr>
          <p:spPr>
            <a:xfrm>
              <a:off x="188595" y="1725930"/>
              <a:ext cx="2057400" cy="1143000"/>
            </a:xfrm>
            <a:prstGeom prst="snip1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chemeClr val="tx1"/>
                  </a:solidFill>
                </a:rPr>
                <a:t>2001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95" y="3040221"/>
              <a:ext cx="2057400" cy="2743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Management through M4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428981" y="1645920"/>
            <a:ext cx="2057400" cy="4057490"/>
            <a:chOff x="2581275" y="1725930"/>
            <a:chExt cx="2057400" cy="4057490"/>
          </a:xfrm>
        </p:grpSpPr>
        <p:sp>
          <p:nvSpPr>
            <p:cNvPr id="9" name="Snip Single Corner Rectangle 8"/>
            <p:cNvSpPr/>
            <p:nvPr/>
          </p:nvSpPr>
          <p:spPr>
            <a:xfrm>
              <a:off x="2581275" y="1725930"/>
              <a:ext cx="2057400" cy="1143000"/>
            </a:xfrm>
            <a:prstGeom prst="snip1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chemeClr val="tx1"/>
                  </a:solidFill>
                </a:rPr>
                <a:t>2003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81275" y="3040220"/>
              <a:ext cx="2057400" cy="2743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Implemented </a:t>
              </a:r>
              <a:r>
                <a:rPr lang="en-US" sz="2400" dirty="0" smtClean="0">
                  <a:solidFill>
                    <a:schemeClr val="tx1"/>
                  </a:solidFill>
                </a:rPr>
                <a:t>virtualization </a:t>
              </a:r>
              <a:r>
                <a:rPr lang="en-US" sz="2400" dirty="0">
                  <a:solidFill>
                    <a:schemeClr val="tx1"/>
                  </a:solidFill>
                </a:rPr>
                <a:t>in </a:t>
              </a:r>
              <a:r>
                <a:rPr lang="en-US" sz="2400" dirty="0" smtClean="0">
                  <a:solidFill>
                    <a:schemeClr val="tx1"/>
                  </a:solidFill>
                </a:rPr>
                <a:t>development environments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669367" y="1645920"/>
            <a:ext cx="2057400" cy="4057490"/>
            <a:chOff x="4951095" y="1725930"/>
            <a:chExt cx="2057400" cy="4057490"/>
          </a:xfrm>
        </p:grpSpPr>
        <p:sp>
          <p:nvSpPr>
            <p:cNvPr id="11" name="Snip Single Corner Rectangle 10"/>
            <p:cNvSpPr/>
            <p:nvPr/>
          </p:nvSpPr>
          <p:spPr>
            <a:xfrm>
              <a:off x="4951095" y="1725930"/>
              <a:ext cx="2057400" cy="1143000"/>
            </a:xfrm>
            <a:prstGeom prst="snip1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chemeClr val="tx1"/>
                  </a:solidFill>
                </a:rPr>
                <a:t>2004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951095" y="3040220"/>
              <a:ext cx="2057400" cy="2743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Developed </a:t>
              </a:r>
              <a:r>
                <a:rPr lang="en-US" sz="2400" dirty="0">
                  <a:solidFill>
                    <a:schemeClr val="tx1"/>
                  </a:solidFill>
                </a:rPr>
                <a:t>Spine (rubix) for CMS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909752" y="1645920"/>
            <a:ext cx="2057400" cy="4057490"/>
            <a:chOff x="6909752" y="1725930"/>
            <a:chExt cx="2057400" cy="4057490"/>
          </a:xfrm>
        </p:grpSpPr>
        <p:sp>
          <p:nvSpPr>
            <p:cNvPr id="13" name="Snip Single Corner Rectangle 12"/>
            <p:cNvSpPr/>
            <p:nvPr/>
          </p:nvSpPr>
          <p:spPr>
            <a:xfrm>
              <a:off x="6909752" y="1725930"/>
              <a:ext cx="2057400" cy="1143000"/>
            </a:xfrm>
            <a:prstGeom prst="snip1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chemeClr val="tx1"/>
                  </a:solidFill>
                </a:rPr>
                <a:t>2005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9752" y="3040220"/>
              <a:ext cx="2057400" cy="2743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Scaled </a:t>
              </a:r>
              <a:r>
                <a:rPr lang="en-US" sz="2400" dirty="0">
                  <a:solidFill>
                    <a:schemeClr val="tx1"/>
                  </a:solidFill>
                </a:rPr>
                <a:t>out 150% for </a:t>
              </a:r>
              <a:r>
                <a:rPr lang="en-US" sz="2400" dirty="0" smtClean="0">
                  <a:solidFill>
                    <a:schemeClr val="tx1"/>
                  </a:solidFill>
                </a:rPr>
                <a:t>Yankee's </a:t>
              </a:r>
              <a:r>
                <a:rPr lang="en-US" sz="2400" dirty="0">
                  <a:solidFill>
                    <a:schemeClr val="tx1"/>
                  </a:solidFill>
                </a:rPr>
                <a:t>onsale within 48 hours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2712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D448-185B-7940-9513-A593E7DA9997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507287" y="183184"/>
            <a:ext cx="1444625" cy="1000125"/>
            <a:chOff x="7507287" y="183184"/>
            <a:chExt cx="1444625" cy="100012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7287" y="183184"/>
              <a:ext cx="1444625" cy="1000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635240" y="453628"/>
              <a:ext cx="10995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Challenge</a:t>
              </a:r>
              <a:endParaRPr lang="en-US" dirty="0"/>
            </a:p>
          </p:txBody>
        </p:sp>
      </p:grpSp>
      <p:sp>
        <p:nvSpPr>
          <p:cNvPr id="9" name="Snip Single Corner Rectangle 8"/>
          <p:cNvSpPr/>
          <p:nvPr/>
        </p:nvSpPr>
        <p:spPr>
          <a:xfrm>
            <a:off x="188595" y="1645920"/>
            <a:ext cx="2057400" cy="1143000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2008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8594" y="2960211"/>
            <a:ext cx="8763317" cy="274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Our split from IACI saddled us with $750M in debt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The economy forced </a:t>
            </a:r>
            <a:r>
              <a:rPr lang="en-US" sz="2800">
                <a:solidFill>
                  <a:schemeClr val="tx1"/>
                </a:solidFill>
              </a:rPr>
              <a:t>a cost</a:t>
            </a:r>
            <a:r>
              <a:rPr lang="en-US" sz="2800" smtClean="0">
                <a:solidFill>
                  <a:schemeClr val="tx1"/>
                </a:solidFill>
              </a:rPr>
              <a:t>-driven </a:t>
            </a:r>
            <a:r>
              <a:rPr lang="en-US" sz="2800" dirty="0">
                <a:solidFill>
                  <a:schemeClr val="tx1"/>
                </a:solidFill>
              </a:rPr>
              <a:t>mindset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Our initial proposal for internal cloud approved due to cost savings</a:t>
            </a:r>
          </a:p>
        </p:txBody>
      </p:sp>
    </p:spTree>
    <p:extLst>
      <p:ext uri="{BB962C8B-B14F-4D97-AF65-F5344CB8AC3E}">
        <p14:creationId xmlns:p14="http://schemas.microsoft.com/office/powerpoint/2010/main" val="221209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reached a turning point…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D448-185B-7940-9513-A593E7DA9997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507287" y="183184"/>
            <a:ext cx="1444625" cy="1000125"/>
            <a:chOff x="7507287" y="183184"/>
            <a:chExt cx="1444625" cy="100012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7287" y="183184"/>
              <a:ext cx="1444625" cy="1000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635240" y="453628"/>
              <a:ext cx="10995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Challenge</a:t>
              </a:r>
              <a:endParaRPr lang="en-US" dirty="0"/>
            </a:p>
          </p:txBody>
        </p:sp>
      </p:grpSp>
      <p:sp>
        <p:nvSpPr>
          <p:cNvPr id="9" name="Snip Single Corner Rectangle 8"/>
          <p:cNvSpPr/>
          <p:nvPr/>
        </p:nvSpPr>
        <p:spPr>
          <a:xfrm>
            <a:off x="188595" y="1645920"/>
            <a:ext cx="2057400" cy="1143000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2010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8594" y="2960211"/>
            <a:ext cx="8763317" cy="2743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</a:t>
            </a:r>
            <a:r>
              <a:rPr lang="en-US" sz="2800" dirty="0" smtClean="0">
                <a:solidFill>
                  <a:schemeClr val="tx1"/>
                </a:solidFill>
              </a:rPr>
              <a:t>erged </a:t>
            </a:r>
            <a:r>
              <a:rPr lang="en-US" sz="2800" dirty="0">
                <a:solidFill>
                  <a:schemeClr val="tx1"/>
                </a:solidFill>
              </a:rPr>
              <a:t>with </a:t>
            </a:r>
            <a:r>
              <a:rPr lang="en-US" sz="2800" dirty="0" smtClean="0">
                <a:solidFill>
                  <a:schemeClr val="tx1"/>
                </a:solidFill>
              </a:rPr>
              <a:t>Live Nation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</a:t>
            </a:r>
            <a:r>
              <a:rPr lang="en-US" sz="2800" dirty="0" smtClean="0">
                <a:solidFill>
                  <a:schemeClr val="tx1"/>
                </a:solidFill>
              </a:rPr>
              <a:t>aced a key </a:t>
            </a:r>
            <a:r>
              <a:rPr lang="en-US" sz="2800" dirty="0">
                <a:solidFill>
                  <a:schemeClr val="tx1"/>
                </a:solidFill>
              </a:rPr>
              <a:t>decision to turtle or </a:t>
            </a:r>
            <a:r>
              <a:rPr lang="en-US" sz="2800" dirty="0" smtClean="0">
                <a:solidFill>
                  <a:schemeClr val="tx1"/>
                </a:solidFill>
              </a:rPr>
              <a:t>grow; we chose growth!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The re-architecture </a:t>
            </a:r>
            <a:r>
              <a:rPr lang="en-US" sz="2800" dirty="0">
                <a:solidFill>
                  <a:schemeClr val="tx1"/>
                </a:solidFill>
              </a:rPr>
              <a:t>of </a:t>
            </a:r>
            <a:r>
              <a:rPr lang="en-US" sz="2800" dirty="0" smtClean="0">
                <a:solidFill>
                  <a:schemeClr val="tx1"/>
                </a:solidFill>
              </a:rPr>
              <a:t>the platform began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This led </a:t>
            </a:r>
            <a:r>
              <a:rPr lang="en-US" sz="2800" dirty="0">
                <a:solidFill>
                  <a:schemeClr val="tx1"/>
                </a:solidFill>
              </a:rPr>
              <a:t>to </a:t>
            </a:r>
            <a:r>
              <a:rPr lang="en-US" sz="2800" dirty="0" smtClean="0">
                <a:solidFill>
                  <a:schemeClr val="tx1"/>
                </a:solidFill>
              </a:rPr>
              <a:t>the development </a:t>
            </a:r>
            <a:r>
              <a:rPr lang="en-US" sz="2800" dirty="0">
                <a:solidFill>
                  <a:schemeClr val="tx1"/>
                </a:solidFill>
              </a:rPr>
              <a:t>of a real </a:t>
            </a:r>
            <a:r>
              <a:rPr lang="en-US" sz="2800" dirty="0" smtClean="0">
                <a:solidFill>
                  <a:schemeClr val="tx1"/>
                </a:solidFill>
              </a:rPr>
              <a:t>DevOps strategy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406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face a lot of uncertainty and potential pitfalls in an enterprise…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/>
              <a:t>There were a lot of questions to answer…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D448-185B-7940-9513-A593E7DA9997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266344348"/>
              </p:ext>
            </p:extLst>
          </p:nvPr>
        </p:nvGraphicFramePr>
        <p:xfrm>
          <a:off x="1524000" y="236654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2675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0262"/>
            <a:ext cx="6703859" cy="4535902"/>
          </a:xfrm>
        </p:spPr>
        <p:txBody>
          <a:bodyPr/>
          <a:lstStyle/>
          <a:p>
            <a:r>
              <a:rPr lang="en-US" dirty="0"/>
              <a:t>Will we be able to provide an</a:t>
            </a:r>
            <a:br>
              <a:rPr lang="en-US" dirty="0"/>
            </a:br>
            <a:r>
              <a:rPr lang="en-US" dirty="0"/>
              <a:t>equal or better product?</a:t>
            </a:r>
          </a:p>
          <a:p>
            <a:r>
              <a:rPr lang="en-US" dirty="0"/>
              <a:t>Will this result in </a:t>
            </a:r>
            <a:r>
              <a:rPr lang="en-US"/>
              <a:t>faster time</a:t>
            </a:r>
            <a:r>
              <a:rPr lang="en-US" smtClean="0"/>
              <a:t>-to-market </a:t>
            </a:r>
            <a:r>
              <a:rPr lang="en-US" dirty="0"/>
              <a:t>for our requested features?</a:t>
            </a:r>
          </a:p>
          <a:p>
            <a:r>
              <a:rPr lang="en-US" dirty="0"/>
              <a:t>Will our fans have to deal with</a:t>
            </a:r>
            <a:br>
              <a:rPr lang="en-US" dirty="0"/>
            </a:br>
            <a:r>
              <a:rPr lang="en-US" dirty="0"/>
              <a:t>problems while we figure things 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D448-185B-7940-9513-A593E7DA9997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842054" y="311859"/>
            <a:ext cx="1991320" cy="4064000"/>
            <a:chOff x="3576340" y="1397000"/>
            <a:chExt cx="1991320" cy="4064000"/>
          </a:xfrm>
        </p:grpSpPr>
        <p:sp>
          <p:nvSpPr>
            <p:cNvPr id="8" name="Rounded Rectangle 7"/>
            <p:cNvSpPr/>
            <p:nvPr/>
          </p:nvSpPr>
          <p:spPr>
            <a:xfrm>
              <a:off x="3576340" y="1397000"/>
              <a:ext cx="1991320" cy="40640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6"/>
            <p:cNvSpPr/>
            <p:nvPr/>
          </p:nvSpPr>
          <p:spPr>
            <a:xfrm>
              <a:off x="3895345" y="1640840"/>
              <a:ext cx="1353312" cy="1353312"/>
            </a:xfrm>
            <a:prstGeom prst="ellipse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9000" r="-19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786759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Employee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0261"/>
            <a:ext cx="8229600" cy="4535902"/>
          </a:xfrm>
        </p:spPr>
        <p:txBody>
          <a:bodyPr/>
          <a:lstStyle/>
          <a:p>
            <a:r>
              <a:rPr lang="en-US" dirty="0" smtClean="0"/>
              <a:t>How will people in the company</a:t>
            </a:r>
            <a:br>
              <a:rPr lang="en-US" dirty="0" smtClean="0"/>
            </a:br>
            <a:r>
              <a:rPr lang="en-US" dirty="0" smtClean="0"/>
              <a:t>adapt?</a:t>
            </a:r>
          </a:p>
          <a:p>
            <a:r>
              <a:rPr lang="en-US" dirty="0" smtClean="0"/>
              <a:t>What type of training will they</a:t>
            </a:r>
            <a:br>
              <a:rPr lang="en-US" dirty="0" smtClean="0"/>
            </a:br>
            <a:r>
              <a:rPr lang="en-US" dirty="0" smtClean="0"/>
              <a:t>need?</a:t>
            </a:r>
          </a:p>
          <a:p>
            <a:r>
              <a:rPr lang="en-US" dirty="0" smtClean="0"/>
              <a:t>How do we overcome fear in</a:t>
            </a:r>
            <a:br>
              <a:rPr lang="en-US" dirty="0" smtClean="0"/>
            </a:br>
            <a:r>
              <a:rPr lang="en-US" dirty="0" smtClean="0"/>
              <a:t>the minds of our people?</a:t>
            </a:r>
          </a:p>
          <a:p>
            <a:r>
              <a:rPr lang="en-US" dirty="0" smtClean="0"/>
              <a:t>How do we share the vision for the future?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8D448-185B-7940-9513-A593E7DA9997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871083" y="235857"/>
            <a:ext cx="1991320" cy="4064000"/>
            <a:chOff x="2052339" y="0"/>
            <a:chExt cx="1991320" cy="4064000"/>
          </a:xfrm>
        </p:grpSpPr>
        <p:sp>
          <p:nvSpPr>
            <p:cNvPr id="7" name="Rounded Rectangle 6"/>
            <p:cNvSpPr/>
            <p:nvPr/>
          </p:nvSpPr>
          <p:spPr>
            <a:xfrm>
              <a:off x="2052339" y="0"/>
              <a:ext cx="1991320" cy="40640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2052339" y="1625600"/>
              <a:ext cx="1991320" cy="1625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 dirty="0"/>
            </a:p>
          </p:txBody>
        </p:sp>
      </p:grpSp>
      <p:sp>
        <p:nvSpPr>
          <p:cNvPr id="6" name="Oval 5"/>
          <p:cNvSpPr/>
          <p:nvPr/>
        </p:nvSpPr>
        <p:spPr>
          <a:xfrm>
            <a:off x="7190088" y="479697"/>
            <a:ext cx="1353312" cy="1353312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000" r="-1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73775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h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Shak.potx</Template>
  <TotalTime>12191</TotalTime>
  <Words>763</Words>
  <Application>Microsoft Macintosh PowerPoint</Application>
  <PresentationFormat>On-screen Show (4:3)</PresentationFormat>
  <Paragraphs>142</Paragraphs>
  <Slides>16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Shak</vt:lpstr>
      <vt:lpstr>From 6 Weeks to 6 Minutes… …Almost!</vt:lpstr>
      <vt:lpstr>Ticketmaster</vt:lpstr>
      <vt:lpstr>Here’s our story</vt:lpstr>
      <vt:lpstr>Early Tactical Solutions</vt:lpstr>
      <vt:lpstr>And then…</vt:lpstr>
      <vt:lpstr>We reached a turning point…</vt:lpstr>
      <vt:lpstr>We face a lot of uncertainty and potential pitfalls in an enterprise…</vt:lpstr>
      <vt:lpstr>Fan Experience</vt:lpstr>
      <vt:lpstr>Employee Experience</vt:lpstr>
      <vt:lpstr>Dollars and Sense</vt:lpstr>
      <vt:lpstr>Where we started</vt:lpstr>
      <vt:lpstr>Here’s what we did…</vt:lpstr>
      <vt:lpstr>What has this achieved?</vt:lpstr>
      <vt:lpstr>What has this achieved?</vt:lpstr>
      <vt:lpstr>And it continues…</vt:lpstr>
      <vt:lpstr>Things we don’t know</vt:lpstr>
    </vt:vector>
  </TitlesOfParts>
  <Company>Live Nation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Shakeel Sorathia</dc:creator>
  <cp:lastModifiedBy>Shakel Sorathia</cp:lastModifiedBy>
  <cp:revision>55</cp:revision>
  <dcterms:created xsi:type="dcterms:W3CDTF">2014-09-17T18:29:34Z</dcterms:created>
  <dcterms:modified xsi:type="dcterms:W3CDTF">2014-10-20T23:28:22Z</dcterms:modified>
</cp:coreProperties>
</file>